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256" r:id="rId2"/>
    <p:sldId id="265" r:id="rId3"/>
    <p:sldId id="270" r:id="rId4"/>
    <p:sldId id="271" r:id="rId5"/>
    <p:sldId id="272" r:id="rId6"/>
    <p:sldId id="273" r:id="rId7"/>
    <p:sldId id="274" r:id="rId8"/>
    <p:sldId id="310" r:id="rId9"/>
    <p:sldId id="294" r:id="rId10"/>
    <p:sldId id="275" r:id="rId11"/>
    <p:sldId id="316" r:id="rId12"/>
    <p:sldId id="276" r:id="rId13"/>
    <p:sldId id="278" r:id="rId14"/>
    <p:sldId id="277" r:id="rId15"/>
    <p:sldId id="279" r:id="rId16"/>
    <p:sldId id="280" r:id="rId17"/>
    <p:sldId id="281" r:id="rId18"/>
    <p:sldId id="311" r:id="rId19"/>
    <p:sldId id="282" r:id="rId20"/>
    <p:sldId id="283" r:id="rId21"/>
    <p:sldId id="284" r:id="rId22"/>
    <p:sldId id="285" r:id="rId23"/>
    <p:sldId id="286" r:id="rId24"/>
    <p:sldId id="326" r:id="rId25"/>
    <p:sldId id="312" r:id="rId26"/>
    <p:sldId id="314" r:id="rId27"/>
    <p:sldId id="319" r:id="rId28"/>
    <p:sldId id="315" r:id="rId29"/>
    <p:sldId id="313" r:id="rId30"/>
    <p:sldId id="317" r:id="rId31"/>
    <p:sldId id="288" r:id="rId32"/>
    <p:sldId id="320" r:id="rId33"/>
    <p:sldId id="321" r:id="rId34"/>
    <p:sldId id="322" r:id="rId35"/>
    <p:sldId id="318" r:id="rId36"/>
    <p:sldId id="327" r:id="rId37"/>
    <p:sldId id="289" r:id="rId38"/>
    <p:sldId id="295" r:id="rId39"/>
    <p:sldId id="290" r:id="rId40"/>
    <p:sldId id="323" r:id="rId41"/>
    <p:sldId id="291" r:id="rId42"/>
    <p:sldId id="292" r:id="rId43"/>
    <p:sldId id="293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28" r:id="rId57"/>
    <p:sldId id="324" r:id="rId58"/>
    <p:sldId id="308" r:id="rId59"/>
    <p:sldId id="309" r:id="rId60"/>
    <p:sldId id="325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90" y="-6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Unit 1: An Introduction to Linux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AED28-3EEE-4A65-95FB-7D8EACA422FA}" type="datetimeFigureOut">
              <a:rPr lang="en-US" smtClean="0"/>
              <a:pPr/>
              <a:t>9/15/2012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Chapter 2: Installation Overview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FA877-642F-46A9-91E4-43EE1C0F7C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8670312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Unit 1: An Introduction to Linux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0B2D1-C205-4830-AE15-8BEB92783A35}" type="datetimeFigureOut">
              <a:rPr lang="en-US" smtClean="0"/>
              <a:pPr/>
              <a:t>9/15/2012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Chapter 2: Installation Overview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18267-C6E4-4FB8-800C-C897ED9A3A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6211022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18267-C6E4-4FB8-800C-C897ED9A3A5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2: Installation Overview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Unit 1: An Introduction to Linux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8D35D2-A62A-44D9-8859-2AAD0F2394E3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dirty="0" smtClean="0"/>
              <a:t>Installation Overview</a:t>
            </a:r>
            <a:endParaRPr kumimoji="0"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B5B7EAE-8493-4344-AD5D-91FACE7BADB7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909D67-A34E-4320-A2A2-DE3DBC35B76D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2CD32A-76EF-4E16-B755-9B4F7EF95C9F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1BA132-600A-440F-98F7-A09AFEAC0282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13BA56E-15FB-4052-91A2-ED838AC382A4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6F7D411-76F0-4DCF-8B12-A46478FCA0F5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FB1BB32-E4DB-40AF-9F88-08BE6860E614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C3963B-452B-46AF-B4F1-1D002A75E56C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74D1F4A-5A72-49A8-A221-48802CA885FA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C23E72-4301-4F66-9ACF-25800DAF593A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BBC04434-8982-45C9-B3D1-58553FFA0ECA}" type="datetime2">
              <a:rPr lang="en-US" smtClean="0"/>
              <a:t>Saturday, September 15, 2012</a:t>
            </a:fld>
            <a:endParaRPr lang="en-U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z="1200" smtClean="0">
                <a:solidFill>
                  <a:schemeClr val="bg2">
                    <a:shade val="50000"/>
                  </a:schemeClr>
                </a:solidFill>
                <a:effectLst/>
              </a:rPr>
              <a:t>Installation Overview</a:t>
            </a:r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 algn="ctr" eaLnBrk="1" latinLnBrk="0" hangingPunct="1"/>
            <a:fld id="{6294C92D-0306-4E69-9CD3-20855E849650}" type="slidenum">
              <a:rPr kumimoji="0" lang="en-US" smtClean="0"/>
              <a:pPr algn="ctr" eaLnBrk="1" latinLnBrk="0" hangingPunct="1"/>
              <a:t>‹#›</a:t>
            </a:fld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381000"/>
            <a:ext cx="7620000" cy="1451082"/>
          </a:xfrm>
        </p:spPr>
        <p:txBody>
          <a:bodyPr>
            <a:normAutofit/>
          </a:bodyPr>
          <a:lstStyle/>
          <a:p>
            <a:pPr algn="ctr"/>
            <a:r>
              <a:rPr lang="en-US" sz="4000" b="1" smtClean="0">
                <a:solidFill>
                  <a:schemeClr val="accent5"/>
                </a:solidFill>
              </a:rPr>
              <a:t>Linux </a:t>
            </a:r>
            <a:r>
              <a:rPr lang="en-US" sz="4000" b="1" dirty="0" smtClean="0">
                <a:solidFill>
                  <a:schemeClr val="accent5"/>
                </a:solidFill>
              </a:rPr>
              <a:t>Operating System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429000"/>
            <a:ext cx="7696200" cy="2743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i="1" dirty="0" smtClean="0"/>
              <a:t>Practical Guide to Linux Commands, Editors, and Shell Programming, A (3rd Edition) by Mark </a:t>
            </a:r>
            <a:r>
              <a:rPr lang="en-US" sz="2800" i="1" dirty="0" err="1" smtClean="0"/>
              <a:t>Sobell</a:t>
            </a:r>
            <a:endParaRPr lang="en-US" sz="2800" i="1" dirty="0" smtClean="0"/>
          </a:p>
          <a:p>
            <a:endParaRPr lang="en-US" sz="2800" dirty="0" smtClean="0"/>
          </a:p>
          <a:p>
            <a:r>
              <a:rPr lang="en-US" sz="2800" dirty="0" smtClean="0"/>
              <a:t>Unit </a:t>
            </a:r>
            <a:r>
              <a:rPr lang="en-US" sz="2800" dirty="0" smtClean="0"/>
              <a:t>1:  An Introduction to Linux</a:t>
            </a:r>
          </a:p>
          <a:p>
            <a:r>
              <a:rPr lang="en-US" sz="2800" dirty="0" smtClean="0"/>
              <a:t>Chapter 2:  Installation </a:t>
            </a:r>
            <a:r>
              <a:rPr lang="en-US" sz="2800" dirty="0" smtClean="0"/>
              <a:t>Overview</a:t>
            </a:r>
            <a:endParaRPr lang="en-US" sz="2800" dirty="0" smtClean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914400" y="6286500"/>
            <a:ext cx="805815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dirty="0" smtClean="0"/>
              <a:t>Copyright © 2012</a:t>
            </a:r>
            <a:r>
              <a:rPr lang="en-US" sz="2400" dirty="0" smtClean="0"/>
              <a:t>, </a:t>
            </a:r>
            <a:r>
              <a:rPr lang="en-US" sz="2400" dirty="0" smtClean="0"/>
              <a:t> </a:t>
            </a:r>
            <a:r>
              <a:rPr lang="en-US" sz="2400" dirty="0" smtClean="0"/>
              <a:t>Fred </a:t>
            </a:r>
            <a:r>
              <a:rPr lang="en-US" sz="2400" dirty="0" smtClean="0"/>
              <a:t>R. </a:t>
            </a:r>
            <a:r>
              <a:rPr lang="en-US" sz="2400" dirty="0" smtClean="0"/>
              <a:t>McClurg,  All </a:t>
            </a:r>
            <a:r>
              <a:rPr lang="en-US" sz="2400" dirty="0"/>
              <a:t>Rights Reserved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Automatic Boot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318A9-CDB9-4886-96FB-FBA61BE7759C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10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3896" y="1447800"/>
            <a:ext cx="5449957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Removable Devices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85D5-8988-4364-AD19-8F7D32CAB565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11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31544" y="1447800"/>
            <a:ext cx="6674256" cy="49530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Fedora Startup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6DC99-8062-4DF2-B452-214119530437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12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5658" y="1447800"/>
            <a:ext cx="7798857" cy="4903346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Fedora Automatic Login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23CF-AB02-4EC8-A944-1E6727B5FF22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13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81200" y="1436390"/>
            <a:ext cx="6096000" cy="4976448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Fedora Live Desktop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4BD8A-EF1F-47EC-93EC-A7E0C67EFD83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14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11611" y="1447800"/>
            <a:ext cx="6872453" cy="4952999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accent5"/>
                </a:solidFill>
              </a:rPr>
              <a:t>Installer Welcome Screen</a:t>
            </a:r>
            <a:endParaRPr lang="en-US" sz="4400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2D6D9-E4B4-4BBE-B8F4-B7C461E3DDB6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15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09923" y="1447800"/>
            <a:ext cx="6067277" cy="4952999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Keyboard Language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6BF9C-4642-4FCD-B468-EB0049999279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16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19743" y="1436388"/>
            <a:ext cx="6081258" cy="4964411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Storage Device Type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8874-7AF6-4794-B9F6-D77CA0D745CD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17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95942" y="1436388"/>
            <a:ext cx="6081258" cy="4964411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Error Processing Drive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D9C2-7F32-4617-AF85-A1D10CB87584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18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17318" y="1436388"/>
            <a:ext cx="5838506" cy="4964411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Computer Hostname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BAE7-4A61-4DA6-AF4F-AF37E675E98C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19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95178" y="1447799"/>
            <a:ext cx="6082022" cy="4965035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Create New Virtual Machine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432F4-2B45-4B08-84A5-BFC64C4CBCD2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2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8" name="Content Placeholder 7" descr="000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4772" y="1447800"/>
            <a:ext cx="5790028" cy="4930374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City in your Time Zone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E9A5-BBAB-479A-BA90-0A045C4F88D4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20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95944" y="1436388"/>
            <a:ext cx="6081256" cy="4964411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Setting Root Password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C934-0939-4626-97C9-4AEA18B85685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21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57401" y="1463949"/>
            <a:ext cx="5791200" cy="4924188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Weak Password Warning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8274-75DF-45AF-AD4F-17B8D35200A0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22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19741" y="1436386"/>
            <a:ext cx="6081259" cy="4964413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Partitioning Layout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6213-3B33-4470-B778-2908CBB2C086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23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1067" y="1436688"/>
            <a:ext cx="5838154" cy="496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Partitions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b="1" dirty="0" smtClean="0">
                <a:latin typeface="Courier New" pitchFamily="49" charset="0"/>
                <a:cs typeface="Courier New" pitchFamily="49" charset="0"/>
              </a:rPr>
              <a:t>/</a:t>
            </a:r>
          </a:p>
          <a:p>
            <a:pPr lvl="1"/>
            <a:r>
              <a:rPr lang="en-US" sz="1900" dirty="0" smtClean="0"/>
              <a:t>The slash “/” is the root partition in Linux</a:t>
            </a:r>
            <a:br>
              <a:rPr lang="en-US" sz="1900" dirty="0" smtClean="0"/>
            </a:br>
            <a:endParaRPr lang="en-US" sz="1900" dirty="0" smtClean="0"/>
          </a:p>
          <a:p>
            <a:r>
              <a:rPr lang="en-US" sz="2300" b="1" dirty="0" smtClean="0">
                <a:latin typeface="Courier New" pitchFamily="49" charset="0"/>
                <a:cs typeface="Courier New" pitchFamily="49" charset="0"/>
              </a:rPr>
              <a:t>/boot</a:t>
            </a:r>
          </a:p>
          <a:p>
            <a:pPr lvl="1"/>
            <a:r>
              <a:rPr lang="en-US" sz="1900" dirty="0" smtClean="0"/>
              <a:t>The boot partition is the location of the kernel used to start the operating system</a:t>
            </a:r>
            <a:br>
              <a:rPr lang="en-US" sz="1900" dirty="0" smtClean="0"/>
            </a:br>
            <a:endParaRPr lang="en-US" sz="1900" dirty="0" smtClean="0"/>
          </a:p>
          <a:p>
            <a:r>
              <a:rPr lang="en-US" sz="2300" b="1" dirty="0" smtClean="0">
                <a:latin typeface="Courier New" pitchFamily="49" charset="0"/>
                <a:cs typeface="Courier New" pitchFamily="49" charset="0"/>
              </a:rPr>
              <a:t>/home</a:t>
            </a:r>
          </a:p>
          <a:p>
            <a:pPr lvl="1"/>
            <a:r>
              <a:rPr lang="en-US" sz="1900" dirty="0" smtClean="0"/>
              <a:t>The home partition is the location of the user accounts</a:t>
            </a:r>
            <a:br>
              <a:rPr lang="en-US" sz="1900" dirty="0" smtClean="0"/>
            </a:br>
            <a:endParaRPr lang="en-US" sz="1900" dirty="0" smtClean="0"/>
          </a:p>
          <a:p>
            <a:r>
              <a:rPr lang="en-US" sz="2300" dirty="0" smtClean="0"/>
              <a:t>swap</a:t>
            </a:r>
          </a:p>
          <a:p>
            <a:pPr lvl="1"/>
            <a:r>
              <a:rPr lang="en-US" sz="1900" dirty="0" smtClean="0"/>
              <a:t>The swap partition is used when memory is full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3581400" y="6305550"/>
            <a:ext cx="2133600" cy="476250"/>
          </a:xfrm>
        </p:spPr>
        <p:txBody>
          <a:bodyPr/>
          <a:lstStyle/>
          <a:p>
            <a:fld id="{D2CAAB98-A551-4F49-B77C-EEF43FCBBB3C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24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5715000" y="6305550"/>
            <a:ext cx="2895600" cy="476250"/>
          </a:xfrm>
        </p:spPr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19100" y="1524000"/>
          <a:ext cx="830580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714"/>
                <a:gridCol w="666108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Partition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Purpose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urier New" pitchFamily="49" charset="0"/>
                          <a:cs typeface="Courier New" pitchFamily="49" charset="0"/>
                        </a:rPr>
                        <a:t>/</a:t>
                      </a:r>
                      <a:endParaRPr lang="en-US" sz="24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The slash “/” is the root partition in Linux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urier New" pitchFamily="49" charset="0"/>
                          <a:cs typeface="Courier New" pitchFamily="49" charset="0"/>
                        </a:rPr>
                        <a:t>/</a:t>
                      </a:r>
                      <a:r>
                        <a:rPr lang="en-US" sz="2400" b="1" dirty="0" err="1" smtClean="0">
                          <a:latin typeface="Courier New" pitchFamily="49" charset="0"/>
                          <a:cs typeface="Courier New" pitchFamily="49" charset="0"/>
                        </a:rPr>
                        <a:t>usr</a:t>
                      </a:r>
                      <a:endParaRPr lang="en-US" sz="24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Location of executable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binaries and documentation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urier New" pitchFamily="49" charset="0"/>
                          <a:cs typeface="Courier New" pitchFamily="49" charset="0"/>
                        </a:rPr>
                        <a:t>/</a:t>
                      </a:r>
                      <a:r>
                        <a:rPr lang="en-US" sz="2400" b="1" dirty="0" err="1" smtClean="0">
                          <a:latin typeface="Courier New" pitchFamily="49" charset="0"/>
                          <a:cs typeface="Courier New" pitchFamily="49" charset="0"/>
                        </a:rPr>
                        <a:t>var</a:t>
                      </a:r>
                      <a:endParaRPr lang="en-US" sz="24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Contains spool</a:t>
                      </a:r>
                      <a:r>
                        <a:rPr lang="en-US" sz="2400" baseline="0" dirty="0" smtClean="0"/>
                        <a:t> directories for mail and printing.  Also contains </a:t>
                      </a:r>
                      <a:r>
                        <a:rPr lang="en-US" sz="2400" dirty="0" smtClean="0"/>
                        <a:t>error</a:t>
                      </a:r>
                      <a:r>
                        <a:rPr lang="en-US" sz="2400" baseline="0" dirty="0" smtClean="0"/>
                        <a:t> logs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urier New" pitchFamily="49" charset="0"/>
                          <a:cs typeface="Courier New" pitchFamily="49" charset="0"/>
                        </a:rPr>
                        <a:t>/</a:t>
                      </a:r>
                      <a:r>
                        <a:rPr lang="en-US" sz="2400" b="1" dirty="0" err="1" smtClean="0">
                          <a:latin typeface="Courier New" pitchFamily="49" charset="0"/>
                          <a:cs typeface="Courier New" pitchFamily="49" charset="0"/>
                        </a:rPr>
                        <a:t>tmp</a:t>
                      </a:r>
                      <a:endParaRPr lang="en-US" sz="24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Where many applications store</a:t>
                      </a:r>
                      <a:r>
                        <a:rPr lang="en-US" sz="2400" baseline="0" dirty="0" smtClean="0"/>
                        <a:t> temporary data files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urier New" pitchFamily="49" charset="0"/>
                          <a:cs typeface="Courier New" pitchFamily="49" charset="0"/>
                        </a:rPr>
                        <a:t>/boot</a:t>
                      </a:r>
                      <a:endParaRPr lang="en-US" sz="24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Location of the kernel used to start the operating system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latin typeface="Courier New" pitchFamily="49" charset="0"/>
                          <a:cs typeface="Courier New" pitchFamily="49" charset="0"/>
                        </a:rPr>
                        <a:t>/home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Location of the user accounts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swap</a:t>
                      </a:r>
                      <a:endParaRPr lang="en-US" sz="24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Swap partition is used when memory is full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Specify Partition Sizes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94A0-AE38-408B-BD1C-4F1C34C9AD1E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25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1860" y="1436688"/>
            <a:ext cx="5838154" cy="496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Creating a Standard Partition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6CDB5-815F-43E0-A9E7-C7BDBB593C56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26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1860" y="1436688"/>
            <a:ext cx="5838154" cy="496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Editing the Root Partition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8587-41D4-4A90-BF2F-FC83CF7B1ED8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27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1860" y="1436688"/>
            <a:ext cx="5838154" cy="496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Editing the Boot Partition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C9E40-0C00-435E-AE30-B1D38EBC8A16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28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1860" y="1436688"/>
            <a:ext cx="5838154" cy="496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77144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Creating the Home Partition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2234-783C-4708-8001-C19B3AA504E1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29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2385" y="1447800"/>
            <a:ext cx="5825085" cy="495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New Virtual Machine Wizard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3DDF-43BD-4796-BB05-D67259E11320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3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447800"/>
            <a:ext cx="5451624" cy="494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77144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Creating a Swap Partition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1472-AD8C-4C0E-A0A9-56C452D3F2C0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30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0637" y="1447800"/>
            <a:ext cx="6298588" cy="502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Review the Partition Layout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A11DA-1A6B-4C0C-9E9C-853870DB8AF3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31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447800"/>
            <a:ext cx="5886272" cy="5005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Partition Layout Warning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421E-D1DF-4B44-82E4-D24B06EE6348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32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2995" y="1430994"/>
            <a:ext cx="6224205" cy="4969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Partition Layout Confirmation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A6C76-AAA4-4703-8BF1-04AC6ABA43C1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33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430993"/>
            <a:ext cx="6248400" cy="4989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Creating the Partitions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D07DB-F130-409D-B956-8FE997D4BF5F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34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1" y="1447801"/>
            <a:ext cx="6227350" cy="4972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Installing the Boot Loader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443B7-47B0-46B1-B49E-1B5D32758E94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35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19739" y="1447800"/>
            <a:ext cx="6067280" cy="4953000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Linux Volume Manager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4000" b="1" dirty="0" smtClean="0">
                <a:cs typeface="Courier New" pitchFamily="49" charset="0"/>
              </a:rPr>
              <a:t>After installation, the Linux Volume Manager (LVM), can be used to modify the size of a logical volume without affecting the user data.</a:t>
            </a:r>
            <a:endParaRPr lang="en-US" sz="4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3581400" y="6305550"/>
            <a:ext cx="2133600" cy="476250"/>
          </a:xfrm>
        </p:spPr>
        <p:txBody>
          <a:bodyPr/>
          <a:lstStyle/>
          <a:p>
            <a:fld id="{3707AFE4-471D-485D-AB74-4E4406F67565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36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5715000" y="6305550"/>
            <a:ext cx="2895600" cy="476250"/>
          </a:xfrm>
        </p:spPr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Copy Live Image to Hard Drive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94D1E-DF71-45B0-B6B2-561CBE4380D2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37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5000" y="1447800"/>
            <a:ext cx="6082017" cy="4965032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Live Image Post Installation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1A615-8033-41A9-9568-9B739529DF8D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38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81200" y="1463946"/>
            <a:ext cx="5867400" cy="4988980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Installation Congratulations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74A35-5687-4034-81CB-F4B3CBF5CBBB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39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5001" y="1447800"/>
            <a:ext cx="6082018" cy="4965031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72400" cy="1143000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solidFill>
                  <a:schemeClr val="accent5"/>
                </a:solidFill>
              </a:rPr>
              <a:t>Select a Guest Operating System</a:t>
            </a:r>
            <a:endParaRPr lang="en-US" sz="3800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A7714-755F-4437-BCA5-3C170CD5B868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4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62200" y="1447800"/>
            <a:ext cx="5468522" cy="4961261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Shut Down Fedora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902D9-446A-42C1-B864-8A7662CD1E6C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40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1536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447800"/>
            <a:ext cx="6225101" cy="4970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Shut Down Verification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CFCF0-51D4-4FC4-8A12-DCB4FD8E06FD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41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0744" y="1429196"/>
            <a:ext cx="6226456" cy="4971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VMware Post Installation Setup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9C1BB-87E0-422E-A1A3-FE7427476538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42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81201" y="1460405"/>
            <a:ext cx="5867400" cy="4996258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Physical Drive Connection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A904-63DB-4C3F-8B64-F0F847244EC7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43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27755" y="1458525"/>
            <a:ext cx="5644644" cy="4942276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Hard Drive VMware Startup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30858-2943-4054-A107-FBF425A547D9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44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13766" y="1447800"/>
            <a:ext cx="7877834" cy="4953000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Daemon Startup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18A44-EE42-4420-AA0B-5B0023487307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45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35041" y="1447800"/>
            <a:ext cx="7889217" cy="4960158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solidFill>
                  <a:schemeClr val="accent5"/>
                </a:solidFill>
              </a:rPr>
              <a:t>Configuration Welcome Screen</a:t>
            </a:r>
            <a:endParaRPr lang="en-US" sz="3800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75CD-210F-4221-86E2-53F543DF62D1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46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34295" y="1447800"/>
            <a:ext cx="6203155" cy="4953000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Fedora License Information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DDAC-8ABB-4580-9996-F20DC9B2178A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47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34292" y="1447800"/>
            <a:ext cx="6203157" cy="4953000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Create First User Account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4B17-B2DF-415C-A7D4-0EF442DF5A5D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48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3600" y="1406690"/>
            <a:ext cx="5867400" cy="4988980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Setting the Data and Time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8509-3F2B-48B9-90A7-04015477FE19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49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3600" y="1406690"/>
            <a:ext cx="5867400" cy="4988979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 the Virtual Machine</a:t>
            </a:r>
            <a:endParaRPr lang="en-US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C952-10A1-4E18-8698-D0204F9C7D55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5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0" y="1413885"/>
            <a:ext cx="5496799" cy="4986915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solidFill>
                  <a:schemeClr val="accent5"/>
                </a:solidFill>
              </a:rPr>
              <a:t>Synchronizing the Date and Time</a:t>
            </a:r>
            <a:endParaRPr lang="en-US" sz="3800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963E-2F5F-433C-A262-A87F59F9D5D3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50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57400" y="1447800"/>
            <a:ext cx="5895251" cy="5012662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Hardware </a:t>
            </a:r>
            <a:r>
              <a:rPr lang="en-US" b="1" smtClean="0">
                <a:solidFill>
                  <a:schemeClr val="accent5"/>
                </a:solidFill>
              </a:rPr>
              <a:t>Profile Review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DB33A-0C24-4F04-A047-6B563BBEFCDC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51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3600" y="1406689"/>
            <a:ext cx="5867400" cy="4988979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Hardware Profile Submission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CB1A-3526-4010-B6FF-8FEE265A2B33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52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3600" y="1406688"/>
            <a:ext cx="5867400" cy="4988980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Fedora Login Screen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9150-1AA9-43CA-BEF5-8A08B0396947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53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3601" y="1447800"/>
            <a:ext cx="5819048" cy="4947866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Fedora User Account Login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A88-DCB4-48D6-8710-7A48C8255F77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54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3600" y="1447800"/>
            <a:ext cx="5819048" cy="4947867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Gnome Desktop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2F39-BCF3-46B3-B66A-35731E75B34D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55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3600" y="1406687"/>
            <a:ext cx="5867400" cy="4988979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Interface Customization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sz="4000" b="1" dirty="0" smtClean="0">
                <a:cs typeface="Courier New" pitchFamily="49" charset="0"/>
              </a:rPr>
              <a:t>Q: Which component of X Windows allows customization of the user interface?</a:t>
            </a:r>
            <a:br>
              <a:rPr lang="en-US" sz="4000" b="1" dirty="0" smtClean="0">
                <a:cs typeface="Courier New" pitchFamily="49" charset="0"/>
              </a:rPr>
            </a:br>
            <a:endParaRPr lang="en-US" sz="4000" b="1" dirty="0" smtClean="0">
              <a:cs typeface="Courier New" pitchFamily="49" charset="0"/>
            </a:endParaRPr>
          </a:p>
          <a:p>
            <a:pPr marL="857250" indent="-742950">
              <a:buFont typeface="+mj-lt"/>
              <a:buAutoNum type="arabicPeriod"/>
            </a:pPr>
            <a:r>
              <a:rPr lang="en-US" sz="4000" b="1" dirty="0" smtClean="0">
                <a:cs typeface="Courier New" pitchFamily="49" charset="0"/>
              </a:rPr>
              <a:t>Desktop Manager</a:t>
            </a:r>
          </a:p>
          <a:p>
            <a:pPr marL="857250" indent="-742950">
              <a:buFont typeface="+mj-lt"/>
              <a:buAutoNum type="arabicPeriod"/>
            </a:pPr>
            <a:r>
              <a:rPr lang="en-US" sz="4000" b="1" dirty="0" smtClean="0">
                <a:cs typeface="Courier New" pitchFamily="49" charset="0"/>
              </a:rPr>
              <a:t>Job Control</a:t>
            </a:r>
          </a:p>
          <a:p>
            <a:pPr marL="857250" indent="-742950">
              <a:buFont typeface="+mj-lt"/>
              <a:buAutoNum type="arabicPeriod"/>
            </a:pPr>
            <a:r>
              <a:rPr lang="en-US" sz="4000" b="1" dirty="0" smtClean="0">
                <a:cs typeface="Courier New" pitchFamily="49" charset="0"/>
              </a:rPr>
              <a:t>Window Manager</a:t>
            </a:r>
          </a:p>
          <a:p>
            <a:pPr marL="857250" indent="-742950">
              <a:buFont typeface="+mj-lt"/>
              <a:buAutoNum type="arabicPeriod"/>
            </a:pPr>
            <a:r>
              <a:rPr lang="en-US" sz="4000" b="1" smtClean="0">
                <a:cs typeface="Courier New" pitchFamily="49" charset="0"/>
              </a:rPr>
              <a:t>Mount Point</a:t>
            </a:r>
            <a:endParaRPr lang="en-US" sz="4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3581400" y="6305550"/>
            <a:ext cx="2133600" cy="476250"/>
          </a:xfrm>
        </p:spPr>
        <p:txBody>
          <a:bodyPr/>
          <a:lstStyle/>
          <a:p>
            <a:fld id="{12ABCDF5-62FF-4871-ABA2-9CF4F6325C72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56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5715000" y="6305550"/>
            <a:ext cx="2895600" cy="476250"/>
          </a:xfrm>
        </p:spPr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Launching a Linux Terminal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4BFF-817F-4458-A33B-2129372A6540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57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435017"/>
            <a:ext cx="6248400" cy="498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Granting </a:t>
            </a:r>
            <a:r>
              <a:rPr lang="en-US" b="1" dirty="0" err="1" smtClean="0">
                <a:solidFill>
                  <a:schemeClr val="accent5"/>
                </a:solidFill>
              </a:rPr>
              <a:t>sudo</a:t>
            </a:r>
            <a:r>
              <a:rPr lang="en-US" b="1" dirty="0" smtClean="0">
                <a:solidFill>
                  <a:schemeClr val="accent5"/>
                </a:solidFill>
              </a:rPr>
              <a:t> user access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A556E-D1DA-43C8-A919-C4404BF3C3A4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58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59734" y="2209800"/>
            <a:ext cx="7643814" cy="3429000"/>
          </a:xfr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Adding user to the </a:t>
            </a:r>
            <a:r>
              <a:rPr lang="en-US" b="1" dirty="0" err="1" smtClean="0">
                <a:solidFill>
                  <a:schemeClr val="accent5"/>
                </a:solidFill>
              </a:rPr>
              <a:t>sudoers</a:t>
            </a:r>
            <a:r>
              <a:rPr lang="en-US" b="1" dirty="0" smtClean="0">
                <a:solidFill>
                  <a:schemeClr val="accent5"/>
                </a:solidFill>
              </a:rPr>
              <a:t> file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6ECD-AAD9-402A-8FBB-BAC50252D0E3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59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0" y="1450725"/>
            <a:ext cx="7162800" cy="4987034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Specify Disk Capacity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C234-A59E-4C42-A683-C93EBBBA2029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6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95105" y="1431578"/>
            <a:ext cx="5477296" cy="4969222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Software updates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3E4B-6D9C-4E16-B991-4B4BC334398E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60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09801" y="1447800"/>
            <a:ext cx="5574092" cy="4944252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Autofit/>
          </a:bodyPr>
          <a:lstStyle/>
          <a:p>
            <a:r>
              <a:rPr lang="en-US" sz="3900" b="1" dirty="0" smtClean="0">
                <a:solidFill>
                  <a:schemeClr val="accent5"/>
                </a:solidFill>
              </a:rPr>
              <a:t>Ready to Create Virtual Machine</a:t>
            </a:r>
            <a:endParaRPr lang="en-US" sz="3900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6504-D8F2-45C8-A828-1B6BBAC7A159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7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0" y="1431580"/>
            <a:ext cx="5486400" cy="4977482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Hardware Memory Summary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0325-2055-4F6B-9473-70353D6E1FF7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8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09799" y="1447800"/>
            <a:ext cx="5797861" cy="4931215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Hardware Display Summary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1718-A191-4FDE-ABDA-3197A3BE82F5}" type="datetime2">
              <a:rPr lang="en-US" smtClean="0"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9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3600" y="1447800"/>
            <a:ext cx="5797861" cy="4931214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10616</TotalTime>
  <Words>615</Words>
  <Application>Microsoft Office PowerPoint</Application>
  <PresentationFormat>On-screen Show (4:3)</PresentationFormat>
  <Paragraphs>275</Paragraphs>
  <Slides>60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Solstice</vt:lpstr>
      <vt:lpstr>Linux Operating System</vt:lpstr>
      <vt:lpstr>Create New Virtual Machine</vt:lpstr>
      <vt:lpstr>New Virtual Machine Wizard</vt:lpstr>
      <vt:lpstr>Select a Guest Operating System</vt:lpstr>
      <vt:lpstr>Name the Virtual Machine</vt:lpstr>
      <vt:lpstr>Specify Disk Capacity</vt:lpstr>
      <vt:lpstr>Ready to Create Virtual Machine</vt:lpstr>
      <vt:lpstr>Hardware Memory Summary</vt:lpstr>
      <vt:lpstr>Hardware Display Summary</vt:lpstr>
      <vt:lpstr>Automatic Boot</vt:lpstr>
      <vt:lpstr>Removable Devices</vt:lpstr>
      <vt:lpstr>Fedora Startup</vt:lpstr>
      <vt:lpstr>Fedora Automatic Login</vt:lpstr>
      <vt:lpstr>Fedora Live Desktop</vt:lpstr>
      <vt:lpstr>Installer Welcome Screen</vt:lpstr>
      <vt:lpstr>Keyboard Language</vt:lpstr>
      <vt:lpstr>Storage Device Type</vt:lpstr>
      <vt:lpstr>Error Processing Drive</vt:lpstr>
      <vt:lpstr>Computer Hostname</vt:lpstr>
      <vt:lpstr>City in your Time Zone</vt:lpstr>
      <vt:lpstr>Setting Root Password</vt:lpstr>
      <vt:lpstr>Weak Password Warning</vt:lpstr>
      <vt:lpstr>Partitioning Layout</vt:lpstr>
      <vt:lpstr>Partitions</vt:lpstr>
      <vt:lpstr>Specify Partition Sizes</vt:lpstr>
      <vt:lpstr>Creating a Standard Partition</vt:lpstr>
      <vt:lpstr>Editing the Root Partition</vt:lpstr>
      <vt:lpstr>Editing the Boot Partition</vt:lpstr>
      <vt:lpstr>Creating the Home Partition</vt:lpstr>
      <vt:lpstr>Creating a Swap Partition</vt:lpstr>
      <vt:lpstr>Review the Partition Layout</vt:lpstr>
      <vt:lpstr>Partition Layout Warning</vt:lpstr>
      <vt:lpstr>Partition Layout Confirmation</vt:lpstr>
      <vt:lpstr>Creating the Partitions</vt:lpstr>
      <vt:lpstr>Installing the Boot Loader</vt:lpstr>
      <vt:lpstr>Linux Volume Manager</vt:lpstr>
      <vt:lpstr>Copy Live Image to Hard Drive</vt:lpstr>
      <vt:lpstr>Live Image Post Installation</vt:lpstr>
      <vt:lpstr>Installation Congratulations</vt:lpstr>
      <vt:lpstr>Shut Down Fedora</vt:lpstr>
      <vt:lpstr>Shut Down Verification</vt:lpstr>
      <vt:lpstr>VMware Post Installation Setup</vt:lpstr>
      <vt:lpstr>Physical Drive Connection</vt:lpstr>
      <vt:lpstr>Hard Drive VMware Startup</vt:lpstr>
      <vt:lpstr>Daemon Startup</vt:lpstr>
      <vt:lpstr>Configuration Welcome Screen</vt:lpstr>
      <vt:lpstr>Fedora License Information</vt:lpstr>
      <vt:lpstr>Create First User Account</vt:lpstr>
      <vt:lpstr>Setting the Data and Time</vt:lpstr>
      <vt:lpstr>Synchronizing the Date and Time</vt:lpstr>
      <vt:lpstr>Hardware Profile Review</vt:lpstr>
      <vt:lpstr>Hardware Profile Submission</vt:lpstr>
      <vt:lpstr>Fedora Login Screen</vt:lpstr>
      <vt:lpstr>Fedora User Account Login</vt:lpstr>
      <vt:lpstr>Gnome Desktop</vt:lpstr>
      <vt:lpstr>Interface Customization</vt:lpstr>
      <vt:lpstr>Launching a Linux Terminal</vt:lpstr>
      <vt:lpstr>Granting sudo user access</vt:lpstr>
      <vt:lpstr>Adding user to the sudoers file</vt:lpstr>
      <vt:lpstr>Software updates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IT250 Linux Operating System</dc:title>
  <dc:creator>Fred</dc:creator>
  <cp:lastModifiedBy>Fred R. McClurg</cp:lastModifiedBy>
  <cp:revision>428</cp:revision>
  <dcterms:created xsi:type="dcterms:W3CDTF">2011-02-25T23:27:39Z</dcterms:created>
  <dcterms:modified xsi:type="dcterms:W3CDTF">2012-09-15T15:58:33Z</dcterms:modified>
</cp:coreProperties>
</file>